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56" r:id="rId3"/>
    <p:sldId id="267" r:id="rId4"/>
    <p:sldId id="275" r:id="rId5"/>
    <p:sldId id="276" r:id="rId6"/>
    <p:sldId id="277" r:id="rId7"/>
    <p:sldId id="278" r:id="rId8"/>
    <p:sldId id="280" r:id="rId9"/>
    <p:sldId id="279" r:id="rId10"/>
    <p:sldId id="281" r:id="rId11"/>
    <p:sldId id="268" r:id="rId12"/>
    <p:sldId id="289" r:id="rId13"/>
    <p:sldId id="272" r:id="rId14"/>
    <p:sldId id="257" r:id="rId15"/>
    <p:sldId id="258" r:id="rId16"/>
    <p:sldId id="261" r:id="rId17"/>
    <p:sldId id="259" r:id="rId18"/>
    <p:sldId id="260" r:id="rId19"/>
    <p:sldId id="263" r:id="rId20"/>
    <p:sldId id="262" r:id="rId21"/>
    <p:sldId id="287" r:id="rId22"/>
    <p:sldId id="290" r:id="rId23"/>
    <p:sldId id="291" r:id="rId24"/>
    <p:sldId id="282" r:id="rId25"/>
    <p:sldId id="264" r:id="rId26"/>
    <p:sldId id="269" r:id="rId27"/>
    <p:sldId id="265" r:id="rId28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6F6F"/>
    <a:srgbClr val="3FA535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83405" autoAdjust="0"/>
  </p:normalViewPr>
  <p:slideViewPr>
    <p:cSldViewPr snapToGrid="0">
      <p:cViewPr>
        <p:scale>
          <a:sx n="74" d="100"/>
          <a:sy n="74" d="100"/>
        </p:scale>
        <p:origin x="66" y="27"/>
      </p:cViewPr>
      <p:guideLst/>
    </p:cSldViewPr>
  </p:slideViewPr>
  <p:outlineViewPr>
    <p:cViewPr>
      <p:scale>
        <a:sx n="33" d="100"/>
        <a:sy n="33" d="100"/>
      </p:scale>
      <p:origin x="0" y="-20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lt.niedersachsen.de\cdu-abg\dokumente\Thiele\Desktop\Ulf%20Thiele\Schutzengel-Huus%20Michael\Pr&#228;sentation\Bilder\Finanzieru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428031193022242E-2"/>
          <c:y val="0"/>
          <c:w val="0.94714393761395554"/>
          <c:h val="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Tabelle1!$A$3</c:f>
              <c:strCache>
                <c:ptCount val="1"/>
                <c:pt idx="0">
                  <c:v>Kredit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val>
            <c:numRef>
              <c:f>Tabelle1!$B$3</c:f>
              <c:numCache>
                <c:formatCode>General</c:formatCode>
                <c:ptCount val="1"/>
                <c:pt idx="0">
                  <c:v>1000000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5C-4184-BCEC-BA62B74A038A}"/>
            </c:ext>
          </c:extLst>
        </c:ser>
        <c:ser>
          <c:idx val="1"/>
          <c:order val="1"/>
          <c:tx>
            <c:strRef>
              <c:f>Tabelle1!$A$4</c:f>
              <c:strCache>
                <c:ptCount val="1"/>
                <c:pt idx="0">
                  <c:v>öffentliche Mittel</c:v>
                </c:pt>
              </c:strCache>
            </c:strRef>
          </c:tx>
          <c:spPr>
            <a:pattFill prst="narHorz">
              <a:fgClr>
                <a:srgbClr val="FFC000"/>
              </a:fgClr>
              <a:bgClr>
                <a:schemeClr val="bg1"/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val>
            <c:numRef>
              <c:f>Tabelle1!$B$4</c:f>
              <c:numCache>
                <c:formatCode>General</c:formatCode>
                <c:ptCount val="1"/>
                <c:pt idx="0">
                  <c:v>590000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5C-4184-BCEC-BA62B74A038A}"/>
            </c:ext>
          </c:extLst>
        </c:ser>
        <c:ser>
          <c:idx val="2"/>
          <c:order val="2"/>
          <c:tx>
            <c:strRef>
              <c:f>Tabelle1!$A$5</c:f>
              <c:strCache>
                <c:ptCount val="1"/>
                <c:pt idx="0">
                  <c:v>Spenden</c:v>
                </c:pt>
              </c:strCache>
            </c:strRef>
          </c:tx>
          <c:spPr>
            <a:pattFill prst="narHorz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effectLst>
              <a:glow>
                <a:schemeClr val="bg1"/>
              </a:glow>
              <a:innerShdw blurRad="114300">
                <a:schemeClr val="tx1">
                  <a:lumMod val="50000"/>
                  <a:lumOff val="50000"/>
                </a:schemeClr>
              </a:innerShdw>
            </a:effectLst>
          </c:spPr>
          <c:invertIfNegative val="0"/>
          <c:val>
            <c:numRef>
              <c:f>Tabelle1!$B$5</c:f>
              <c:numCache>
                <c:formatCode>General</c:formatCode>
                <c:ptCount val="1"/>
                <c:pt idx="0">
                  <c:v>203000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5C-4184-BCEC-BA62B74A038A}"/>
            </c:ext>
          </c:extLst>
        </c:ser>
        <c:ser>
          <c:idx val="3"/>
          <c:order val="3"/>
          <c:tx>
            <c:strRef>
              <c:f>Tabelle1!$A$6</c:f>
              <c:strCache>
                <c:ptCount val="1"/>
                <c:pt idx="0">
                  <c:v>Fehl</c:v>
                </c:pt>
              </c:strCache>
            </c:strRef>
          </c:tx>
          <c:spPr>
            <a:pattFill prst="narHorz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  <a:effectLst>
              <a:innerShdw blurRad="114300">
                <a:srgbClr val="FF0000"/>
              </a:innerShdw>
            </a:effectLst>
          </c:spPr>
          <c:invertIfNegative val="0"/>
          <c:val>
            <c:numRef>
              <c:f>Tabelle1!$B$6</c:f>
              <c:numCache>
                <c:formatCode>General</c:formatCode>
                <c:ptCount val="1"/>
                <c:pt idx="0">
                  <c:v>607000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5C-4184-BCEC-BA62B74A03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5291896"/>
        <c:axId val="335292224"/>
      </c:barChart>
      <c:catAx>
        <c:axId val="3352918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5292224"/>
        <c:crosses val="autoZero"/>
        <c:auto val="1"/>
        <c:lblAlgn val="ctr"/>
        <c:lblOffset val="100"/>
        <c:noMultiLvlLbl val="0"/>
      </c:catAx>
      <c:valAx>
        <c:axId val="335292224"/>
        <c:scaling>
          <c:orientation val="minMax"/>
        </c:scaling>
        <c:delete val="1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35291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ayout>
        <c:manualLayout>
          <c:xMode val="edge"/>
          <c:yMode val="edge"/>
          <c:x val="0"/>
          <c:y val="0"/>
          <c:w val="0.99742586814285283"/>
          <c:h val="0.162818723605984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6D2BA-49D6-40FB-80E6-0E938120113F}" type="datetimeFigureOut">
              <a:rPr lang="de-DE" smtClean="0"/>
              <a:t>14.04.2021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B69B4-4BA3-4358-965E-765C46C269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0408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BB69B4-4BA3-4358-965E-765C46C2693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2000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B69B4-4BA3-4358-965E-765C46C2693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5909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B69B4-4BA3-4358-965E-765C46C26931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9587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B69B4-4BA3-4358-965E-765C46C26931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1272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B69B4-4BA3-4358-965E-765C46C26931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5045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B69B4-4BA3-4358-965E-765C46C26931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3665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B69B4-4BA3-4358-965E-765C46C26931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3190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18331C-375D-4F14-B56D-87596F3BB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D80ED57-83DD-4690-92FA-16976C08A5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308DE1-12E4-4C09-B7C2-0C4BC823D7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F5F35B-2B3F-4224-AB3F-B856DEF0152A}" type="datetimeFigureOut">
              <a:rPr lang="de-DE" smtClean="0"/>
              <a:t>14.04.2021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60D5181-5843-4EF2-81A8-3C51D7A2D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19D994-0889-4382-A953-7E3390525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6C84F0-582C-4AC7-B86A-0EA771820B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204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29615F-9029-4814-9E32-39EF3D98D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49DD6D8-1F8D-4A50-88F8-C4D3BB4F6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CD0F28-29C6-462C-8B0D-1E5FD6030A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F5F35B-2B3F-4224-AB3F-B856DEF0152A}" type="datetimeFigureOut">
              <a:rPr lang="de-DE" smtClean="0"/>
              <a:t>14.04.2021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F04E64-0A15-41C3-B7D2-852EB9835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6E490E-6F9A-46D7-BA79-0AB6F46EA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6C84F0-582C-4AC7-B86A-0EA771820B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809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900801B-A23A-4ED5-80C8-C6A77DF248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408FD11-08B6-4B3A-922C-5ADD2DB5AD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AD5A145-36F2-4165-9BF9-88F95F923F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F5F35B-2B3F-4224-AB3F-B856DEF0152A}" type="datetimeFigureOut">
              <a:rPr lang="de-DE" smtClean="0"/>
              <a:t>14.04.2021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F406E0-3093-42FD-B17E-0BBA84545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57E31D-EBB9-4301-B6B2-1EDCB13B6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6C84F0-582C-4AC7-B86A-0EA771820B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028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977D6-FD79-4425-97B2-18A573F68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5ADB692-51CC-4052-B35A-5F2CF5818E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034892-4CF4-4511-98B2-43C8D0399B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70B652-C024-4916-A3F3-EDAC885A4E17}" type="datetimeFigureOut">
              <a:rPr lang="de-DE" smtClean="0"/>
              <a:t>14.04.2021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312469-DE80-404D-86EF-7662465F7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1F0D9F-643D-4D78-9CE2-619379B1D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D384BA-E9C3-4371-8603-DB140CDA81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982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019AE8-89BB-42CA-BE5F-610B6202A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530D2F-53FE-40DE-9BF4-890B29571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0A67B0-3D58-4318-A34D-6E0453CBE8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70B652-C024-4916-A3F3-EDAC885A4E17}" type="datetimeFigureOut">
              <a:rPr lang="de-DE" smtClean="0"/>
              <a:t>14.04.2021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FE252E-31D9-4D70-AD3C-907FA42E0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2E215D0-59E0-46B0-8A01-9A50422CD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D384BA-E9C3-4371-8603-DB140CDA81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438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D2806-6436-4F90-8ED7-680350BBA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87A44CA-B513-4FFC-8E7A-1888E3BC7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7FA300-3DA4-43E4-9E44-CDDF257167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70B652-C024-4916-A3F3-EDAC885A4E17}" type="datetimeFigureOut">
              <a:rPr lang="de-DE" smtClean="0"/>
              <a:t>14.04.2021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A7F8E6-EE1A-45CB-A7F4-664360E0B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957290-91F3-4FAF-B8D6-AA485E336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D384BA-E9C3-4371-8603-DB140CDA81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918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6DC395-66DF-4724-B09C-2E6FE0012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63BFF2-DE68-4694-B989-DB12F8A2A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9FC0DA5-CC7B-42A0-BB83-ED6A7D7D4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6C04A53-07A6-4C32-9945-EF717C0DD1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70B652-C024-4916-A3F3-EDAC885A4E17}" type="datetimeFigureOut">
              <a:rPr lang="de-DE" smtClean="0"/>
              <a:t>14.04.2021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B372A64-398B-4121-A3E7-EF52AA529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FE6251-EF2F-44B5-BE9D-F6FA31507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D384BA-E9C3-4371-8603-DB140CDA81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509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D104B8-49F3-47F7-8FB9-4C137047E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C2978D-9488-4DEA-9B81-690B7135C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9CC78CE-BC91-4004-BDEC-16D92AB99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C7732EC-ED75-42DD-9531-A61A882A6D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2E2AD8E-4EE3-4963-BEA8-DB5572B775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CC0E8AF-5867-4CBF-BCF3-0A8E5DB5FE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70B652-C024-4916-A3F3-EDAC885A4E17}" type="datetimeFigureOut">
              <a:rPr lang="de-DE" smtClean="0"/>
              <a:t>14.04.2021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913B385-AA72-462D-8ACE-9E83A71F4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BE646E3-FC6B-4DDD-8EB5-2317EB5AD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D384BA-E9C3-4371-8603-DB140CDA81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228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B3375-7AF1-488A-9AA3-993D646EA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585E327-4FA9-4B72-A7B4-68F823A147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70B652-C024-4916-A3F3-EDAC885A4E17}" type="datetimeFigureOut">
              <a:rPr lang="de-DE" smtClean="0"/>
              <a:t>14.04.2021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955292F-1EC7-4188-A590-4309AA90E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C926DBB-8E32-4F15-984E-C30E0BC92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D384BA-E9C3-4371-8603-DB140CDA81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073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89B4B55-D8CE-4EF9-A8B8-B1533EBBE4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70B652-C024-4916-A3F3-EDAC885A4E17}" type="datetimeFigureOut">
              <a:rPr lang="de-DE" smtClean="0"/>
              <a:t>14.04.2021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2709D52-D315-4248-9517-7C533DC90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9214357-9730-4697-B1FF-FE607D187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D384BA-E9C3-4371-8603-DB140CDA81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385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82157B-D00B-4FF7-97F6-908C5DEFF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EE9B80-5298-4405-8C7E-5F7E6B6DB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C85D98E-1455-496E-9B4D-07514A38B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66799E6-FEEF-4AB3-A484-6DA76B0CD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70B652-C024-4916-A3F3-EDAC885A4E17}" type="datetimeFigureOut">
              <a:rPr lang="de-DE" smtClean="0"/>
              <a:t>14.04.2021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7DB51F1-7B1E-49B1-AEAB-8E61B7705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8DE4C01-A0FF-4D11-8174-392ED0F3C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D384BA-E9C3-4371-8603-DB140CDA81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301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600511-2A70-4638-B45B-3BF0671D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A72EFC-EF9A-4A23-9917-3EB0169FC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C852C3-961D-4768-B88E-BB5677BBAC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F5F35B-2B3F-4224-AB3F-B856DEF0152A}" type="datetimeFigureOut">
              <a:rPr lang="de-DE" smtClean="0"/>
              <a:t>14.04.2021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A8B598-E2E0-48C3-B7A1-D2144BF8C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316A4A-18E1-47F4-B12B-EACB464FF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6C84F0-582C-4AC7-B86A-0EA771820B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752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D3963-292E-4F7A-90B3-71490393C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94BDD01-3E4D-4B4A-BB98-33F0F4CD39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45F0307-0A98-447F-8CA1-6344F9D7D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C489DB8-2A4C-48AC-B162-C53AC921AC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70B652-C024-4916-A3F3-EDAC885A4E17}" type="datetimeFigureOut">
              <a:rPr lang="de-DE" smtClean="0"/>
              <a:t>14.04.2021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50BEEB-3A26-427B-AC98-F8547A8BF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543F8AF-F399-43E1-8C98-BF86EBC27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D384BA-E9C3-4371-8603-DB140CDA81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219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E8F3B0-EAA0-4100-B245-D827A6600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0B1557C-7C72-41C3-A8FF-9BD274739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CBC8E5-66EA-412F-97CB-6794F0C7D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70B652-C024-4916-A3F3-EDAC885A4E17}" type="datetimeFigureOut">
              <a:rPr lang="de-DE" smtClean="0"/>
              <a:t>14.04.2021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9D9119-9EAA-449C-AEFA-976D27F43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03D67C-4A19-446B-AD35-70067F807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D384BA-E9C3-4371-8603-DB140CDA81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072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61301AC-E800-4CC3-8D69-B3CFFDD840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C09892F-7100-406B-A4F0-A86BDB990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EF720D-FD42-4147-B34F-39F2D12E5B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70B652-C024-4916-A3F3-EDAC885A4E17}" type="datetimeFigureOut">
              <a:rPr lang="de-DE" smtClean="0"/>
              <a:t>14.04.2021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3000FA-B9FD-4AFC-9E18-6AD1E931F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9CBCC6-B695-4BBE-B8A4-C39A8B397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D384BA-E9C3-4371-8603-DB140CDA81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284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88F522-9B8B-4B88-B9A8-97A2ECC31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48E895-8ABC-4448-B98D-54CE3FC6D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AECDC-B336-4CD1-B1B6-ADF3DDB61D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F5F35B-2B3F-4224-AB3F-B856DEF0152A}" type="datetimeFigureOut">
              <a:rPr lang="de-DE" smtClean="0"/>
              <a:t>14.04.2021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6870A6-9946-4623-AB9A-F86227AB3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77AD58-D251-4173-9CB5-2BD87357F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6C84F0-582C-4AC7-B86A-0EA771820B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529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0F010F-B366-41BB-9595-64DEFCE31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CBD86C-77BF-4C80-9AD6-E876828D16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A016B3C-E963-42C1-B4EC-2EC6CE819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CE77837-56C8-4419-A89D-28EA2B66BD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F5F35B-2B3F-4224-AB3F-B856DEF0152A}" type="datetimeFigureOut">
              <a:rPr lang="de-DE" smtClean="0"/>
              <a:t>14.04.2021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FD3D5C5-B15E-40B0-96E7-2EFC3F380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D99E23F-7FDC-4235-B23B-6BAA19DF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6C84F0-582C-4AC7-B86A-0EA771820B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672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F660B-66DB-4ED0-AD4A-5F7F4DED7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49EE477-E93D-490D-96E4-87ECFFA47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24DE804-7D6B-49D8-8792-6F504A698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D908A1C-F95A-4DA3-AF83-5E949ED4F0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2A6D9F0-25CA-4DB3-A173-960256B3C8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DAD79CE-D004-4CD8-AB85-9AB0114DDB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F5F35B-2B3F-4224-AB3F-B856DEF0152A}" type="datetimeFigureOut">
              <a:rPr lang="de-DE" smtClean="0"/>
              <a:t>14.04.2021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738AB16-4BD1-4F83-8D94-603BA54BD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94FAF84-7A49-4683-9BFD-FD535D149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6C84F0-582C-4AC7-B86A-0EA771820B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766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F229C7-0650-40AF-9A8E-5D67AAF9C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11FCD5F-6305-4E73-9645-EB57DC4EBD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F5F35B-2B3F-4224-AB3F-B856DEF0152A}" type="datetimeFigureOut">
              <a:rPr lang="de-DE" smtClean="0"/>
              <a:t>14.04.2021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87BFF25-1891-4B21-A099-FA2F8D086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C4C74E-0AA8-48FB-BAB3-988BE9262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6C84F0-582C-4AC7-B86A-0EA771820B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339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756C069-A141-46D0-8DF1-220A4EB603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F5F35B-2B3F-4224-AB3F-B856DEF0152A}" type="datetimeFigureOut">
              <a:rPr lang="de-DE" smtClean="0"/>
              <a:t>14.04.2021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FA61601-B08D-49C3-B53F-B4CC326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E4F48D-79BB-4A61-AF7F-80B19CF9A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6C84F0-582C-4AC7-B86A-0EA771820B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793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8366A-9CA1-4A77-82F0-B9D5A18F7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903C68-50E9-4173-BF82-EAC3155F7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7BFFA59-B002-460E-99FD-BABCE39B4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E4F10E0-589E-407F-971C-6820CDF0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F5F35B-2B3F-4224-AB3F-B856DEF0152A}" type="datetimeFigureOut">
              <a:rPr lang="de-DE" smtClean="0"/>
              <a:t>14.04.2021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C8E80C-971C-41C7-A16B-7A47F8CCC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82BA011-73F4-46F2-93DA-5E6D5C24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6C84F0-582C-4AC7-B86A-0EA771820B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021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33C365-D921-4456-98B1-AE02F7519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E49909E-0A1C-4DDD-AF67-CD51419AEE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513E130-0168-41E2-83EF-6C885B2EA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8F7A4BD-6325-46DA-86E0-344AF958C1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F5F35B-2B3F-4224-AB3F-B856DEF0152A}" type="datetimeFigureOut">
              <a:rPr lang="de-DE" smtClean="0"/>
              <a:t>14.04.2021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D0A1E1-0376-4801-8225-249625064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A2642E8-F7B6-4938-82B3-BA7C5ECAB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6C84F0-582C-4AC7-B86A-0EA771820B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0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1C9D6CDB-C581-411A-92CF-2986B6CA0323}"/>
              </a:ext>
            </a:extLst>
          </p:cNvPr>
          <p:cNvSpPr/>
          <p:nvPr userDrawn="1"/>
        </p:nvSpPr>
        <p:spPr>
          <a:xfrm>
            <a:off x="-136634" y="0"/>
            <a:ext cx="8797158" cy="6936828"/>
          </a:xfrm>
          <a:prstGeom prst="rect">
            <a:avLst/>
          </a:prstGeom>
          <a:solidFill>
            <a:srgbClr val="3FA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D939B68-06D3-4934-9CF7-23604EE782D8}"/>
              </a:ext>
            </a:extLst>
          </p:cNvPr>
          <p:cNvSpPr/>
          <p:nvPr userDrawn="1"/>
        </p:nvSpPr>
        <p:spPr>
          <a:xfrm>
            <a:off x="7777304" y="2890368"/>
            <a:ext cx="3153103" cy="31531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3DFB55E-5C6F-4C42-9F55-4A2AEB79F1D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275" y="2772149"/>
            <a:ext cx="3470140" cy="345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E9C34AB2-86F3-475D-9681-D8228EBC00FE}"/>
              </a:ext>
            </a:extLst>
          </p:cNvPr>
          <p:cNvSpPr/>
          <p:nvPr userDrawn="1"/>
        </p:nvSpPr>
        <p:spPr>
          <a:xfrm>
            <a:off x="0" y="0"/>
            <a:ext cx="12192000" cy="283779"/>
          </a:xfrm>
          <a:prstGeom prst="rect">
            <a:avLst/>
          </a:prstGeom>
          <a:solidFill>
            <a:srgbClr val="3FA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9515B0D-1C75-42E8-B02C-4B3ED3669070}"/>
              </a:ext>
            </a:extLst>
          </p:cNvPr>
          <p:cNvSpPr/>
          <p:nvPr userDrawn="1"/>
        </p:nvSpPr>
        <p:spPr>
          <a:xfrm>
            <a:off x="0" y="6584731"/>
            <a:ext cx="12192000" cy="283779"/>
          </a:xfrm>
          <a:prstGeom prst="rect">
            <a:avLst/>
          </a:prstGeom>
          <a:solidFill>
            <a:srgbClr val="3FA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4C314D33-83AF-4E2D-878F-3F799FE89DE7}"/>
              </a:ext>
            </a:extLst>
          </p:cNvPr>
          <p:cNvSpPr/>
          <p:nvPr userDrawn="1"/>
        </p:nvSpPr>
        <p:spPr>
          <a:xfrm>
            <a:off x="10562896" y="5586199"/>
            <a:ext cx="1177159" cy="11771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7B03491-FC42-4FEA-8877-57661D2B983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034" y="5632903"/>
            <a:ext cx="1157351" cy="11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0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CFD43F-4EB0-4ABC-A2AC-01139C842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3838" y="1122363"/>
            <a:ext cx="8810090" cy="1374257"/>
          </a:xfrm>
        </p:spPr>
        <p:txBody>
          <a:bodyPr/>
          <a:lstStyle/>
          <a:p>
            <a:r>
              <a:rPr lang="de-DE" b="1" dirty="0">
                <a:solidFill>
                  <a:schemeClr val="bg1"/>
                </a:solidFill>
              </a:rPr>
              <a:t>Schutzengel-</a:t>
            </a:r>
            <a:r>
              <a:rPr lang="de-DE" b="1" dirty="0" err="1">
                <a:solidFill>
                  <a:schemeClr val="bg1"/>
                </a:solidFill>
              </a:rPr>
              <a:t>Huus</a:t>
            </a:r>
            <a:r>
              <a:rPr lang="de-DE" b="1" dirty="0">
                <a:solidFill>
                  <a:schemeClr val="bg1"/>
                </a:solidFill>
              </a:rPr>
              <a:t> Michael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3E28A39-14DA-4E7A-8A18-C0F0E9626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804845"/>
            <a:ext cx="7086600" cy="3888767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de-DE" sz="3200" dirty="0" err="1">
                <a:solidFill>
                  <a:schemeClr val="bg1"/>
                </a:solidFill>
              </a:rPr>
              <a:t>MoKiDs</a:t>
            </a:r>
            <a:r>
              <a:rPr lang="de-DE" sz="3200" dirty="0">
                <a:solidFill>
                  <a:schemeClr val="bg1"/>
                </a:solidFill>
              </a:rPr>
              <a:t> – der ambulante Pflegedienst für Kinder und Jugendliche</a:t>
            </a:r>
          </a:p>
          <a:p>
            <a:pPr marL="514350" indent="-514350" algn="l">
              <a:buFont typeface="+mj-lt"/>
              <a:buAutoNum type="arabicPeriod"/>
            </a:pPr>
            <a:r>
              <a:rPr lang="de-DE" sz="3200" dirty="0">
                <a:solidFill>
                  <a:schemeClr val="bg1"/>
                </a:solidFill>
              </a:rPr>
              <a:t>Das Schutzengel-</a:t>
            </a:r>
            <a:r>
              <a:rPr lang="de-DE" sz="3200" dirty="0" err="1">
                <a:solidFill>
                  <a:schemeClr val="bg1"/>
                </a:solidFill>
              </a:rPr>
              <a:t>Huus</a:t>
            </a:r>
            <a:r>
              <a:rPr lang="de-DE" sz="3200" dirty="0">
                <a:solidFill>
                  <a:schemeClr val="bg1"/>
                </a:solidFill>
              </a:rPr>
              <a:t>,</a:t>
            </a:r>
            <a:br>
              <a:rPr lang="de-DE" sz="3200" dirty="0">
                <a:solidFill>
                  <a:schemeClr val="bg1"/>
                </a:solidFill>
              </a:rPr>
            </a:br>
            <a:r>
              <a:rPr lang="de-DE" sz="3200" dirty="0">
                <a:solidFill>
                  <a:schemeClr val="bg1"/>
                </a:solidFill>
              </a:rPr>
              <a:t>Befähigungsmodell für Familien im Nordwesten Niedersachsens</a:t>
            </a:r>
          </a:p>
          <a:p>
            <a:pPr marL="514350" indent="-514350" algn="l">
              <a:buFont typeface="+mj-lt"/>
              <a:buAutoNum type="arabicPeriod"/>
            </a:pPr>
            <a:r>
              <a:rPr lang="de-DE" sz="3200" dirty="0">
                <a:solidFill>
                  <a:schemeClr val="bg1"/>
                </a:solidFill>
              </a:rPr>
              <a:t>Investition und Finanzierung</a:t>
            </a:r>
          </a:p>
          <a:p>
            <a:pPr marL="514350" indent="-514350" algn="l">
              <a:buFont typeface="+mj-lt"/>
              <a:buAutoNum type="arabicPeriod"/>
            </a:pPr>
            <a:r>
              <a:rPr lang="de-DE" sz="3200" dirty="0">
                <a:solidFill>
                  <a:schemeClr val="bg1"/>
                </a:solidFill>
              </a:rPr>
              <a:t>Der Förderverein</a:t>
            </a:r>
          </a:p>
        </p:txBody>
      </p:sp>
    </p:spTree>
    <p:extLst>
      <p:ext uri="{BB962C8B-B14F-4D97-AF65-F5344CB8AC3E}">
        <p14:creationId xmlns:p14="http://schemas.microsoft.com/office/powerpoint/2010/main" val="211623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249F40-4554-4443-AF08-74135A523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800" b="1" dirty="0">
                <a:solidFill>
                  <a:srgbClr val="3FA535"/>
                </a:solidFill>
                <a:latin typeface="+mn-lt"/>
              </a:rPr>
              <a:t>Unser Einzugsgebiet:</a:t>
            </a:r>
            <a:br>
              <a:rPr lang="de-DE" sz="4800" b="1" dirty="0">
                <a:solidFill>
                  <a:srgbClr val="3FA535"/>
                </a:solidFill>
                <a:latin typeface="+mn-lt"/>
              </a:rPr>
            </a:br>
            <a:r>
              <a:rPr lang="de-DE" sz="4800" b="1" dirty="0">
                <a:solidFill>
                  <a:srgbClr val="3FA535"/>
                </a:solidFill>
                <a:latin typeface="+mn-lt"/>
              </a:rPr>
              <a:t>Der Nordwesten Niedersachsens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5FB204D-1DCE-4975-BD7F-FD0EE06E8E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3013" b="28719"/>
          <a:stretch/>
        </p:blipFill>
        <p:spPr>
          <a:xfrm>
            <a:off x="2368193" y="1690688"/>
            <a:ext cx="7217596" cy="4894338"/>
          </a:xfrm>
        </p:spPr>
      </p:pic>
    </p:spTree>
    <p:extLst>
      <p:ext uri="{BB962C8B-B14F-4D97-AF65-F5344CB8AC3E}">
        <p14:creationId xmlns:p14="http://schemas.microsoft.com/office/powerpoint/2010/main" val="379283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68D166-A6EA-4C7F-8846-D5A3593FE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523429" cy="1600200"/>
          </a:xfrm>
        </p:spPr>
        <p:txBody>
          <a:bodyPr/>
          <a:lstStyle/>
          <a:p>
            <a:r>
              <a:rPr lang="de-DE" sz="4800" b="1" dirty="0">
                <a:solidFill>
                  <a:srgbClr val="3FA535"/>
                </a:solidFill>
                <a:latin typeface="+mn-lt"/>
              </a:rPr>
              <a:t>Was haben wir vor?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B2A1429-E8E1-42CA-8ABF-6B653A506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057399"/>
            <a:ext cx="6336711" cy="4235521"/>
          </a:xfrm>
        </p:spPr>
        <p:txBody>
          <a:bodyPr/>
          <a:lstStyle/>
          <a:p>
            <a:endParaRPr lang="de-DE" dirty="0"/>
          </a:p>
          <a:p>
            <a:r>
              <a:rPr lang="de-DE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Wir schaffen mit dem </a:t>
            </a:r>
            <a:r>
              <a:rPr lang="de-DE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Schutzengel-</a:t>
            </a:r>
            <a:r>
              <a:rPr lang="de-DE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Huus</a:t>
            </a:r>
            <a:r>
              <a:rPr lang="de-DE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…</a:t>
            </a:r>
          </a:p>
          <a:p>
            <a:pPr marL="457200" indent="-457200">
              <a:buFontTx/>
              <a:buChar char="-"/>
            </a:pPr>
            <a:r>
              <a:rPr lang="de-DE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eine ambulante Einrichtung</a:t>
            </a:r>
          </a:p>
          <a:p>
            <a:pPr marL="457200" indent="-457200">
              <a:buFontTx/>
              <a:buChar char="-"/>
            </a:pPr>
            <a:r>
              <a:rPr lang="de-DE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als </a:t>
            </a:r>
            <a:r>
              <a:rPr lang="de-DE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neues und modellhaftes Befähigungsmodell</a:t>
            </a:r>
          </a:p>
          <a:p>
            <a:pPr marL="457200" indent="-457200">
              <a:buFontTx/>
              <a:buChar char="-"/>
            </a:pPr>
            <a:r>
              <a:rPr lang="de-DE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zur Pflege schwerkranker und daher </a:t>
            </a:r>
            <a:r>
              <a:rPr lang="de-DE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intensiv pflegebedürftiger Kinder und Jugendliche</a:t>
            </a:r>
          </a:p>
          <a:p>
            <a:pPr marL="457200" indent="-457200">
              <a:buFontTx/>
              <a:buChar char="-"/>
            </a:pPr>
            <a:r>
              <a:rPr lang="de-DE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für den Nordwesten Niedersachsens.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35DCEAC-2961-4909-99DA-84C21540933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351" y="1145918"/>
            <a:ext cx="4483262" cy="29925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9111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1868D166-A6EA-4C7F-8846-D5A3593FEE80}"/>
              </a:ext>
            </a:extLst>
          </p:cNvPr>
          <p:cNvSpPr txBox="1">
            <a:spLocks/>
          </p:cNvSpPr>
          <p:nvPr/>
        </p:nvSpPr>
        <p:spPr>
          <a:xfrm>
            <a:off x="839788" y="611312"/>
            <a:ext cx="6920931" cy="9965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800" b="1" dirty="0">
                <a:solidFill>
                  <a:srgbClr val="3FA535"/>
                </a:solidFill>
                <a:latin typeface="+mn-lt"/>
              </a:rPr>
              <a:t>Schutzengel-</a:t>
            </a:r>
            <a:r>
              <a:rPr lang="de-DE" sz="4800" b="1" dirty="0" err="1">
                <a:solidFill>
                  <a:srgbClr val="3FA535"/>
                </a:solidFill>
                <a:latin typeface="+mn-lt"/>
              </a:rPr>
              <a:t>Huus</a:t>
            </a:r>
            <a:r>
              <a:rPr lang="de-DE" sz="4800" b="1" dirty="0">
                <a:solidFill>
                  <a:srgbClr val="3FA535"/>
                </a:solidFill>
                <a:latin typeface="+mn-lt"/>
              </a:rPr>
              <a:t> Michael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9401"/>
          <a:stretch/>
        </p:blipFill>
        <p:spPr>
          <a:xfrm>
            <a:off x="10510" y="1513312"/>
            <a:ext cx="7883698" cy="445952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410" y="421240"/>
            <a:ext cx="3644785" cy="18768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9796" y="2217618"/>
            <a:ext cx="3064940" cy="185744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0278" y="3992651"/>
            <a:ext cx="3651722" cy="169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2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5E9DA7F-28EA-46F5-9EC8-03B76AFE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800" b="1" dirty="0">
                <a:solidFill>
                  <a:srgbClr val="3FA535"/>
                </a:solidFill>
                <a:latin typeface="+mn-lt"/>
              </a:rPr>
              <a:t>UNSERE ZIELE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6817F2A-6F8A-4E33-A695-3157B6789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14920"/>
            <a:ext cx="5087341" cy="3154068"/>
          </a:xfrm>
        </p:spPr>
        <p:txBody>
          <a:bodyPr/>
          <a:lstStyle/>
          <a:p>
            <a:r>
              <a:rPr lang="de-DE" sz="3600" dirty="0">
                <a:solidFill>
                  <a:srgbClr val="3FA535"/>
                </a:solidFill>
              </a:rPr>
              <a:t>1.</a:t>
            </a:r>
          </a:p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Versorgungslücke schließen, durch eine gesicherte, qualitativ hochwertige Versorgung über ein multiprofessionelles Team unter Einbeziehung der Eltern und Geschwister</a:t>
            </a:r>
          </a:p>
          <a:p>
            <a:r>
              <a:rPr lang="de-DE" sz="3600" dirty="0">
                <a:solidFill>
                  <a:srgbClr val="3FA535"/>
                </a:solidFill>
              </a:rPr>
              <a:t>2.</a:t>
            </a:r>
          </a:p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Wir bauen eine Brücke zwischen Klinik und Zuhause.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94906AC-F420-4846-8AA3-6F06BE8E32A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980" y="677758"/>
            <a:ext cx="2431218" cy="373408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178C831-F939-48A6-847B-6B76D146586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779" y="3240398"/>
            <a:ext cx="1358433" cy="117144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3EB3BF2-0843-42B5-B681-A70DA99D9AD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183" y="4886024"/>
            <a:ext cx="1770015" cy="1400006"/>
          </a:xfrm>
          <a:prstGeom prst="rect">
            <a:avLst/>
          </a:prstGeom>
        </p:spPr>
      </p:pic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F40AA136-4634-4CB2-943B-A7C2F39218EC}"/>
              </a:ext>
            </a:extLst>
          </p:cNvPr>
          <p:cNvCxnSpPr/>
          <p:nvPr/>
        </p:nvCxnSpPr>
        <p:spPr>
          <a:xfrm flipV="1">
            <a:off x="8646049" y="4411840"/>
            <a:ext cx="1069272" cy="608126"/>
          </a:xfrm>
          <a:prstGeom prst="straightConnector1">
            <a:avLst/>
          </a:prstGeom>
          <a:ln w="76200">
            <a:solidFill>
              <a:srgbClr val="3FA53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61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5E9DA7F-28EA-46F5-9EC8-03B76AFE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800" b="1" dirty="0">
                <a:solidFill>
                  <a:srgbClr val="3FA535"/>
                </a:solidFill>
                <a:latin typeface="+mn-lt"/>
              </a:rPr>
              <a:t>UNSERE ZIELE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6817F2A-6F8A-4E33-A695-3157B6789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14919"/>
            <a:ext cx="4184275" cy="3052835"/>
          </a:xfrm>
        </p:spPr>
        <p:txBody>
          <a:bodyPr/>
          <a:lstStyle/>
          <a:p>
            <a:r>
              <a:rPr lang="de-DE" sz="3600" dirty="0">
                <a:solidFill>
                  <a:srgbClr val="3FA535"/>
                </a:solidFill>
              </a:rPr>
              <a:t>3. </a:t>
            </a:r>
          </a:p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Wir bieten eine wohnortnahe Möglichkeit für Kinder von Familien, die sich der Hausforderung nicht stellen können.</a:t>
            </a:r>
          </a:p>
          <a:p>
            <a:r>
              <a:rPr lang="de-DE" sz="3600" dirty="0">
                <a:solidFill>
                  <a:srgbClr val="3FA535"/>
                </a:solidFill>
              </a:rPr>
              <a:t>4. </a:t>
            </a:r>
          </a:p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Wir schaffen Entlastung für die Eltern.</a:t>
            </a:r>
            <a:b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(min. 4 Wochen)</a:t>
            </a:r>
          </a:p>
          <a:p>
            <a:endParaRPr lang="de-DE" sz="2000" dirty="0"/>
          </a:p>
          <a:p>
            <a:pPr marL="342900" indent="-342900">
              <a:buAutoNum type="arabicPeriod"/>
            </a:pPr>
            <a:endParaRPr lang="de-DE" sz="2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4C7A98E-F32D-46DE-8E04-D56F889F123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762" y="1564407"/>
            <a:ext cx="2676894" cy="211730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69FFF59-BB0F-4C8A-92C1-E62C9A47F9E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865" y="853598"/>
            <a:ext cx="936284" cy="80740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4301803-6E54-4303-AE61-CEEECAFAAA1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012" y="3367287"/>
            <a:ext cx="2551324" cy="271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3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C1005D-C433-4B5E-9AC2-42FB98ADD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800" b="1" dirty="0">
                <a:solidFill>
                  <a:srgbClr val="3FA535"/>
                </a:solidFill>
                <a:latin typeface="+mn-lt"/>
              </a:rPr>
              <a:t>DIE KINDER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63EC28-0D41-4961-9F1A-B6F395049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  <a:p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Kinder und Jugendliche von 0 – 18 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Jahren mit spezieller Krankenbeobachtung bzw. Intensivpflege-Bedarf.</a:t>
            </a:r>
          </a:p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Sie können vollbeatmet sein, oder unter nicht therapiebaren Krampfanfällen leiden. Die Krankheiten sind sehr vielfältig.</a:t>
            </a:r>
          </a:p>
          <a:p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Diese Kinder benötigen eine 24 Std. Pflege und Beobachtung – 365 Tage im Jahr.</a:t>
            </a: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68087A9-9432-4CF0-98B8-099F4E85E2B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902" y="4313392"/>
            <a:ext cx="3560360" cy="210827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35DCEAC-2961-4909-99DA-84C2154093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3" t="21216" r="50819" b="25797"/>
          <a:stretch/>
        </p:blipFill>
        <p:spPr>
          <a:xfrm>
            <a:off x="5868148" y="593861"/>
            <a:ext cx="5072228" cy="35003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801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B2A1429-E8E1-42CA-8ABF-6B653A506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88029"/>
            <a:ext cx="3932237" cy="3811588"/>
          </a:xfrm>
        </p:spPr>
        <p:txBody>
          <a:bodyPr/>
          <a:lstStyle/>
          <a:p>
            <a:endParaRPr lang="de-DE" dirty="0"/>
          </a:p>
          <a:p>
            <a:pPr marL="342900" indent="-342900">
              <a:buFontTx/>
              <a:buChar char="-"/>
            </a:pPr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Einzelzimmer und Doppelzimmer a´20-36 qm²</a:t>
            </a:r>
          </a:p>
          <a:p>
            <a:pPr marL="342900" indent="-342900">
              <a:buFontTx/>
              <a:buChar char="-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funktionell möbliert</a:t>
            </a:r>
          </a:p>
          <a:p>
            <a:pPr marL="342900" indent="-342900">
              <a:buFontTx/>
              <a:buChar char="-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mit Platz für individuelle Möbel/</a:t>
            </a:r>
            <a:b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Einrichtungsgestaltung</a:t>
            </a:r>
          </a:p>
          <a:p>
            <a:pPr marL="342900" indent="-342900">
              <a:buFontTx/>
              <a:buChar char="-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jedes Zimmer ist individuell</a:t>
            </a:r>
          </a:p>
          <a:p>
            <a:pPr marL="342900" indent="-342900">
              <a:buFontTx/>
              <a:buChar char="-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zwei große Wohnbereiche</a:t>
            </a:r>
          </a:p>
          <a:p>
            <a:pPr marL="342900" indent="-342900">
              <a:buFontTx/>
              <a:buChar char="-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Bäder, Fahrstuhl und vieles mehr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68D166-A6EA-4C7F-8846-D5A3593FE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879511" cy="1600200"/>
          </a:xfrm>
        </p:spPr>
        <p:txBody>
          <a:bodyPr/>
          <a:lstStyle/>
          <a:p>
            <a:r>
              <a:rPr lang="de-DE" sz="4800" b="1" dirty="0">
                <a:solidFill>
                  <a:srgbClr val="3FA535"/>
                </a:solidFill>
                <a:latin typeface="+mn-lt"/>
              </a:rPr>
              <a:t>DIE ZIMMER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B1FFB3D-DD31-4A52-9F49-18958CEEEB0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321" y="1346656"/>
            <a:ext cx="5523429" cy="36868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DD4DDF4E-99F9-4D7A-B10D-9C0CB4F38CDD}"/>
              </a:ext>
            </a:extLst>
          </p:cNvPr>
          <p:cNvCxnSpPr>
            <a:cxnSpLocks/>
          </p:cNvCxnSpPr>
          <p:nvPr/>
        </p:nvCxnSpPr>
        <p:spPr>
          <a:xfrm>
            <a:off x="6871134" y="3029182"/>
            <a:ext cx="1065228" cy="414779"/>
          </a:xfrm>
          <a:prstGeom prst="straightConnector1">
            <a:avLst/>
          </a:prstGeom>
          <a:ln w="76200">
            <a:solidFill>
              <a:srgbClr val="3FA53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82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C12BC-6FDE-40A1-9B93-22A0230FB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124360" cy="1600200"/>
          </a:xfrm>
        </p:spPr>
        <p:txBody>
          <a:bodyPr/>
          <a:lstStyle/>
          <a:p>
            <a:r>
              <a:rPr lang="de-DE" sz="4800" b="1" dirty="0">
                <a:solidFill>
                  <a:srgbClr val="3FA535"/>
                </a:solidFill>
                <a:latin typeface="+mn-lt"/>
              </a:rPr>
              <a:t>DIE ANGEHÖRIGEN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BA3F5C0-05F7-4CC2-9E08-0E7ED4F008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322976" cy="4086546"/>
          </a:xfrm>
        </p:spPr>
        <p:txBody>
          <a:bodyPr/>
          <a:lstStyle/>
          <a:p>
            <a:endParaRPr lang="de-DE" sz="2400" dirty="0"/>
          </a:p>
          <a:p>
            <a:pPr marL="342900" indent="-342900">
              <a:buFontTx/>
              <a:buChar char="-"/>
            </a:pPr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Elternappartements</a:t>
            </a:r>
          </a:p>
          <a:p>
            <a:pPr marL="342900" indent="-342900">
              <a:buFontTx/>
              <a:buChar char="-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Eltern und Geschwister haben ohne Einschränkung jederzeit die Möglichkeit vor Ort zu sein.</a:t>
            </a:r>
          </a:p>
          <a:p>
            <a:pPr marL="342900" indent="-342900">
              <a:buFontTx/>
              <a:buChar char="-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Sie werden integriert, in das Team.</a:t>
            </a:r>
          </a:p>
          <a:p>
            <a:pPr marL="342900" indent="-342900">
              <a:buFontTx/>
              <a:buChar char="-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Sie werden ertüchtigt, die Pflege auch selbstständig zu übernehmen – die Eltern-Kind-Beziehung zu erhalten.</a:t>
            </a:r>
          </a:p>
          <a:p>
            <a:pPr marL="342900" indent="-342900">
              <a:buFontTx/>
              <a:buChar char="-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Sie erhalten pflegerische, soziale und psychosoziale Beratung.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35DCEAC-2961-4909-99DA-84C2154093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" t="19312" r="50175" b="28643"/>
          <a:stretch/>
        </p:blipFill>
        <p:spPr>
          <a:xfrm>
            <a:off x="5964148" y="1870596"/>
            <a:ext cx="5311740" cy="36106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4849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3C79042-777F-4BBD-979C-EE049B7C11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5"/>
          <a:stretch/>
        </p:blipFill>
        <p:spPr>
          <a:xfrm>
            <a:off x="4248043" y="3811712"/>
            <a:ext cx="2539343" cy="237846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BC1005D-C433-4B5E-9AC2-42FB98ADD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800" b="1" dirty="0">
                <a:solidFill>
                  <a:srgbClr val="3FA535"/>
                </a:solidFill>
                <a:latin typeface="+mn-lt"/>
              </a:rPr>
              <a:t>UNSER TEAM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63EC28-0D41-4961-9F1A-B6F395049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  <a:p>
            <a:pPr marL="285750" indent="-285750">
              <a:buFontTx/>
              <a:buChar char="-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 Pflegefachkräfte</a:t>
            </a:r>
          </a:p>
          <a:p>
            <a:pPr marL="285750" indent="-285750">
              <a:buFontTx/>
              <a:buChar char="-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Verwaltungsfachkräfte</a:t>
            </a:r>
          </a:p>
          <a:p>
            <a:pPr marL="285750" indent="-285750">
              <a:buFontTx/>
              <a:buChar char="-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Pädagogische Fachkraft</a:t>
            </a:r>
          </a:p>
          <a:p>
            <a:pPr marL="285750" indent="-285750">
              <a:buFontTx/>
              <a:buChar char="-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Atmungstherapeut</a:t>
            </a:r>
          </a:p>
          <a:p>
            <a:pPr marL="285750" indent="-285750">
              <a:buFontTx/>
              <a:buChar char="-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ärztliche Visiten </a:t>
            </a:r>
          </a:p>
          <a:p>
            <a:pPr marL="285750" indent="-285750">
              <a:buFontTx/>
              <a:buChar char="-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Therapeuten kommen je nach Bedarf ins Schutzengel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Huus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ehrenamtliche Kräfte 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35DCEAC-2961-4909-99DA-84C2154093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5" t="26988" r="15474" b="7561"/>
          <a:stretch/>
        </p:blipFill>
        <p:spPr>
          <a:xfrm>
            <a:off x="6659623" y="1012004"/>
            <a:ext cx="4925583" cy="31644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6371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C1005D-C433-4B5E-9AC2-42FB98ADD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689341" cy="1600200"/>
          </a:xfrm>
        </p:spPr>
        <p:txBody>
          <a:bodyPr/>
          <a:lstStyle/>
          <a:p>
            <a:r>
              <a:rPr lang="de-DE" sz="4800" b="1" dirty="0">
                <a:solidFill>
                  <a:srgbClr val="3FA535"/>
                </a:solidFill>
                <a:latin typeface="+mn-lt"/>
              </a:rPr>
              <a:t>LEISTUNGSTYPEN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63EC28-0D41-4961-9F1A-B6F395049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46915" cy="3811588"/>
          </a:xfrm>
        </p:spPr>
        <p:txBody>
          <a:bodyPr/>
          <a:lstStyle/>
          <a:p>
            <a:endParaRPr lang="de-DE" dirty="0"/>
          </a:p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Zuständige Leistungstypen sind</a:t>
            </a:r>
            <a:b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SGB V, VIII, XI (Sozialgesetzbuch).</a:t>
            </a:r>
          </a:p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Kostenträger für das Modellprojekt wären demnach Pflegekassen, Krankenkassen und Jugendbehörde/ Landkreise.</a:t>
            </a:r>
          </a:p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Dies Leistungstypen deckt in der Regel die Refinanzierung der Personalkosten.</a:t>
            </a:r>
          </a:p>
          <a:p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635D394-0C53-412D-8182-D18C6229F657}"/>
              </a:ext>
            </a:extLst>
          </p:cNvPr>
          <p:cNvSpPr txBox="1"/>
          <p:nvPr/>
        </p:nvSpPr>
        <p:spPr>
          <a:xfrm rot="351180">
            <a:off x="7429012" y="-10463"/>
            <a:ext cx="2808896" cy="644791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41300" b="1" dirty="0">
                <a:solidFill>
                  <a:srgbClr val="4D4D4D"/>
                </a:solidFill>
              </a:rPr>
              <a:t>§</a:t>
            </a:r>
          </a:p>
        </p:txBody>
      </p:sp>
    </p:spTree>
    <p:extLst>
      <p:ext uri="{BB962C8B-B14F-4D97-AF65-F5344CB8AC3E}">
        <p14:creationId xmlns:p14="http://schemas.microsoft.com/office/powerpoint/2010/main" val="130383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68D166-A6EA-4C7F-8846-D5A3593FE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523429" cy="1299681"/>
          </a:xfrm>
        </p:spPr>
        <p:txBody>
          <a:bodyPr/>
          <a:lstStyle/>
          <a:p>
            <a:r>
              <a:rPr lang="de-DE" sz="4800" b="1" dirty="0">
                <a:solidFill>
                  <a:srgbClr val="3FA535"/>
                </a:solidFill>
                <a:latin typeface="+mn-lt"/>
              </a:rPr>
              <a:t>Worum geht es?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B2A1429-E8E1-42CA-8ABF-6B653A506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088401" cy="4466690"/>
          </a:xfrm>
        </p:spPr>
        <p:txBody>
          <a:bodyPr/>
          <a:lstStyle/>
          <a:p>
            <a:r>
              <a:rPr lang="de-DE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MoKiDs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1800" dirty="0"/>
              <a:t>ist die ambulante Kinderkrankenpflege der Diakoniestation </a:t>
            </a:r>
            <a:r>
              <a:rPr lang="de-DE" sz="1800" dirty="0" err="1"/>
              <a:t>Hesel-Jümme-Uplengen</a:t>
            </a:r>
            <a:r>
              <a:rPr lang="de-DE" sz="1800" dirty="0"/>
              <a:t>.</a:t>
            </a:r>
          </a:p>
          <a:p>
            <a:r>
              <a:rPr lang="de-DE" b="1" i="1" dirty="0"/>
              <a:t>Wir bieten…</a:t>
            </a:r>
            <a:endParaRPr lang="de-DE" dirty="0"/>
          </a:p>
          <a:p>
            <a:r>
              <a:rPr lang="de-DE" dirty="0"/>
              <a:t>Intensiv- und Kinderkrankenpflege</a:t>
            </a:r>
          </a:p>
          <a:p>
            <a:r>
              <a:rPr lang="de-DE" dirty="0"/>
              <a:t>Palliativ Care durch speziell ausgebildete Schwestern</a:t>
            </a:r>
          </a:p>
          <a:p>
            <a:r>
              <a:rPr lang="de-DE" dirty="0"/>
              <a:t>Säuglingspflegekurse</a:t>
            </a:r>
          </a:p>
          <a:p>
            <a:r>
              <a:rPr lang="de-DE" dirty="0"/>
              <a:t>Sterbebegleitung</a:t>
            </a:r>
          </a:p>
          <a:p>
            <a:endParaRPr lang="de-DE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35DCEAC-2961-4909-99DA-84C2154093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560" b="-3961"/>
          <a:stretch/>
        </p:blipFill>
        <p:spPr>
          <a:xfrm>
            <a:off x="6892331" y="392883"/>
            <a:ext cx="4483262" cy="16645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35DCEAC-2961-4909-99DA-84C2154093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1" r="-4520" b="-4520"/>
          <a:stretch/>
        </p:blipFill>
        <p:spPr>
          <a:xfrm>
            <a:off x="6570324" y="339799"/>
            <a:ext cx="1186769" cy="11867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5B2A1429-E8E1-42CA-8ABF-6B653A506BCA}"/>
              </a:ext>
            </a:extLst>
          </p:cNvPr>
          <p:cNvSpPr txBox="1">
            <a:spLocks/>
          </p:cNvSpPr>
          <p:nvPr/>
        </p:nvSpPr>
        <p:spPr>
          <a:xfrm>
            <a:off x="5480675" y="2110484"/>
            <a:ext cx="5322601" cy="45009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i="1" dirty="0"/>
              <a:t>Wir pflegen…</a:t>
            </a:r>
            <a:endParaRPr lang="de-DE" dirty="0"/>
          </a:p>
          <a:p>
            <a:r>
              <a:rPr lang="de-DE" dirty="0"/>
              <a:t>chronisch kranke und behinderte Kinder und Jugendliche,</a:t>
            </a:r>
          </a:p>
          <a:p>
            <a:r>
              <a:rPr lang="de-DE" dirty="0"/>
              <a:t>Frühgeborene, Säuglinge Kleinkinder,</a:t>
            </a:r>
          </a:p>
          <a:p>
            <a:r>
              <a:rPr lang="de-DE" dirty="0"/>
              <a:t>akut erkrankte Kinder und Jugendliche,</a:t>
            </a:r>
          </a:p>
          <a:p>
            <a:r>
              <a:rPr lang="de-DE" dirty="0"/>
              <a:t>- nach ambulanten operativen Eingriffen</a:t>
            </a:r>
          </a:p>
          <a:p>
            <a:r>
              <a:rPr lang="de-DE" dirty="0"/>
              <a:t>- nach einem Krankenhausaufenthalt</a:t>
            </a:r>
          </a:p>
          <a:p>
            <a:r>
              <a:rPr lang="de-DE" dirty="0"/>
              <a:t>- beatmete Kinder</a:t>
            </a:r>
          </a:p>
          <a:p>
            <a:r>
              <a:rPr lang="de-DE" dirty="0"/>
              <a:t>- Dialyse- und Tumorpatienten</a:t>
            </a:r>
          </a:p>
          <a:p>
            <a:r>
              <a:rPr lang="de-DE" dirty="0"/>
              <a:t>- </a:t>
            </a:r>
            <a:r>
              <a:rPr lang="de-DE" dirty="0" err="1"/>
              <a:t>Tracheostomapatienten</a:t>
            </a:r>
            <a:endParaRPr lang="de-DE" dirty="0"/>
          </a:p>
          <a:p>
            <a:r>
              <a:rPr lang="de-DE" dirty="0"/>
              <a:t>- bei Stoffwechselerkrankungen</a:t>
            </a:r>
          </a:p>
          <a:p>
            <a:r>
              <a:rPr lang="de-DE" b="1" i="1" dirty="0"/>
              <a:t>...die Patienten zu Hause, weil kranke Kinder ein vertrautes Umfeld und die Anwesenheit der Eltern zu Genesung brauchen. So ersparen oder verkürzen wir den Kindern Krankenhausaufenthalte.</a:t>
            </a:r>
            <a:endParaRPr lang="de-DE" dirty="0"/>
          </a:p>
          <a:p>
            <a:endParaRPr lang="de-DE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8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781658F-2EA1-4362-8BAE-5DCDF4378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12" y="1085423"/>
            <a:ext cx="6419850" cy="5476875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7798FFB2-0648-46A5-BD12-CE4285109334}"/>
              </a:ext>
            </a:extLst>
          </p:cNvPr>
          <p:cNvSpPr txBox="1">
            <a:spLocks/>
          </p:cNvSpPr>
          <p:nvPr/>
        </p:nvSpPr>
        <p:spPr>
          <a:xfrm>
            <a:off x="267566" y="457200"/>
            <a:ext cx="10124212" cy="785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800" b="1" dirty="0">
                <a:solidFill>
                  <a:srgbClr val="3FA535"/>
                </a:solidFill>
                <a:latin typeface="+mn-lt"/>
              </a:rPr>
              <a:t>Die Investition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48B5134-FF6E-41BF-9ADC-95896DE428E3}"/>
              </a:ext>
            </a:extLst>
          </p:cNvPr>
          <p:cNvSpPr/>
          <p:nvPr/>
        </p:nvSpPr>
        <p:spPr>
          <a:xfrm>
            <a:off x="3616036" y="1106204"/>
            <a:ext cx="3273137" cy="878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642" y="555466"/>
            <a:ext cx="1853046" cy="52995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/>
          <a:srcRect l="9401"/>
          <a:stretch/>
        </p:blipFill>
        <p:spPr>
          <a:xfrm>
            <a:off x="7136522" y="2447253"/>
            <a:ext cx="4867229" cy="275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4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7798FFB2-0648-46A5-BD12-CE4285109334}"/>
              </a:ext>
            </a:extLst>
          </p:cNvPr>
          <p:cNvSpPr txBox="1">
            <a:spLocks/>
          </p:cNvSpPr>
          <p:nvPr/>
        </p:nvSpPr>
        <p:spPr>
          <a:xfrm>
            <a:off x="267566" y="457200"/>
            <a:ext cx="10124212" cy="785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800" b="1" dirty="0">
                <a:solidFill>
                  <a:srgbClr val="3FA535"/>
                </a:solidFill>
                <a:latin typeface="+mn-lt"/>
              </a:rPr>
              <a:t>Der Finanzierungsplan</a:t>
            </a:r>
          </a:p>
        </p:txBody>
      </p:sp>
      <p:sp>
        <p:nvSpPr>
          <p:cNvPr id="6" name="Rechteck 5"/>
          <p:cNvSpPr/>
          <p:nvPr/>
        </p:nvSpPr>
        <p:spPr>
          <a:xfrm>
            <a:off x="643847" y="1648996"/>
            <a:ext cx="6096000" cy="39031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de-DE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Drei Säulen der Finanzierung (Zielplanung)</a:t>
            </a:r>
            <a:endParaRPr lang="de-D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de-DE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Kreditfinanzierung</a:t>
            </a:r>
            <a:r>
              <a:rPr lang="de-DE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durch die Diakonie HJU gGmbH:		</a:t>
            </a:r>
            <a:r>
              <a:rPr lang="de-DE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1.000.000 Euro</a:t>
            </a:r>
            <a:endParaRPr lang="de-DE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de-DE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öffentliche Mittel</a:t>
            </a:r>
            <a:r>
              <a:rPr lang="de-DE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				</a:t>
            </a:r>
            <a:r>
              <a:rPr lang="de-DE" sz="11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590.000 </a:t>
            </a:r>
            <a:r>
              <a:rPr lang="de-DE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endParaRPr lang="de-DE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de-DE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Diakonie Niedersachsen:	290.000 Euro</a:t>
            </a:r>
            <a:endParaRPr lang="de-D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de-DE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 Niedersachsen:	200.000 Euro</a:t>
            </a:r>
            <a:endParaRPr lang="de-D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de-DE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Landkreis Leer (beantragt):	</a:t>
            </a:r>
            <a:r>
              <a:rPr lang="de-DE" sz="11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60.000 </a:t>
            </a:r>
            <a:r>
              <a:rPr lang="de-DE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endParaRPr lang="de-D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de-DE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Gemeinden im Landkreis Leer:	40.000 Euro	</a:t>
            </a:r>
            <a:endParaRPr lang="de-D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de-DE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Kommunen in Weser-Ems:	______ Euro</a:t>
            </a:r>
            <a:endParaRPr lang="de-D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de-DE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Bisheriger Spendeneingang:			203.000 Euro</a:t>
            </a:r>
          </a:p>
          <a:p>
            <a:pPr marL="742950" lvl="1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de-DE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OZ-Weihnachtsaktion	146.480 Euro</a:t>
            </a:r>
          </a:p>
          <a:p>
            <a:pPr marL="742950" lvl="1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de-DE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Spendeneingänge (bis 17.3.21):	 56.520 Euro</a:t>
            </a:r>
          </a:p>
          <a:p>
            <a:pPr marL="742950" lvl="1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de-DE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Spenden/ </a:t>
            </a:r>
            <a:r>
              <a:rPr lang="de-DE" sz="1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Huus</a:t>
            </a:r>
            <a:r>
              <a:rPr lang="de-DE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-Bausteine:	______ Euro</a:t>
            </a:r>
            <a:endParaRPr lang="de-D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-"/>
            </a:pPr>
            <a:r>
              <a:rPr lang="de-DE" sz="1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Aktivities</a:t>
            </a:r>
            <a:r>
              <a:rPr lang="de-DE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Lions Clubs NW:	______ Euro</a:t>
            </a:r>
            <a:endParaRPr lang="de-D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de-DE" sz="11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aktuelles Delta (Risiko der Diakonie HJU gGmbH):		</a:t>
            </a:r>
            <a:r>
              <a:rPr lang="de-DE" sz="1100" b="1" u="sng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607.000 </a:t>
            </a:r>
            <a:r>
              <a:rPr lang="de-DE" sz="11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de-DE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Finanzierung gesamt:				2.400.000 Euro</a:t>
            </a:r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4620473"/>
              </p:ext>
            </p:extLst>
          </p:nvPr>
        </p:nvGraphicFramePr>
        <p:xfrm>
          <a:off x="6683339" y="590765"/>
          <a:ext cx="5286054" cy="4961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245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7798FFB2-0648-46A5-BD12-CE4285109334}"/>
              </a:ext>
            </a:extLst>
          </p:cNvPr>
          <p:cNvSpPr txBox="1">
            <a:spLocks/>
          </p:cNvSpPr>
          <p:nvPr/>
        </p:nvSpPr>
        <p:spPr>
          <a:xfrm>
            <a:off x="267566" y="457200"/>
            <a:ext cx="10124212" cy="785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800" b="1" dirty="0" err="1">
                <a:solidFill>
                  <a:srgbClr val="3FA535"/>
                </a:solidFill>
                <a:latin typeface="+mn-lt"/>
              </a:rPr>
              <a:t>Huus</a:t>
            </a:r>
            <a:r>
              <a:rPr lang="de-DE" sz="4800" b="1" dirty="0">
                <a:solidFill>
                  <a:srgbClr val="3FA535"/>
                </a:solidFill>
                <a:latin typeface="+mn-lt"/>
              </a:rPr>
              <a:t>-Bausteine</a:t>
            </a:r>
          </a:p>
        </p:txBody>
      </p:sp>
      <p:sp>
        <p:nvSpPr>
          <p:cNvPr id="6" name="Rechteck 5"/>
          <p:cNvSpPr/>
          <p:nvPr/>
        </p:nvSpPr>
        <p:spPr>
          <a:xfrm>
            <a:off x="643847" y="1243173"/>
            <a:ext cx="4832279" cy="1799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Aft>
                <a:spcPts val="600"/>
              </a:spcAft>
            </a:pPr>
            <a:r>
              <a:rPr lang="de-DE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Teilfinanzierung von Räumen und</a:t>
            </a:r>
            <a:br>
              <a:rPr lang="de-DE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Außenanlage als </a:t>
            </a:r>
            <a:r>
              <a:rPr lang="de-DE" sz="1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Huus</a:t>
            </a:r>
            <a:r>
              <a:rPr lang="de-DE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-Bausteine in Form von Sponsoring</a:t>
            </a:r>
            <a:br>
              <a:rPr lang="de-DE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e-DE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Kinderzimmer á 25.000,00 Euro		175.000 Euro</a:t>
            </a:r>
            <a:br>
              <a:rPr lang="de-DE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Elternzimmer á 20.000,00 Euro		 60.000 Euro</a:t>
            </a:r>
            <a:br>
              <a:rPr lang="de-DE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Schulungs-/ Eltern-Aufenthaltsraum		 50.000 Euro</a:t>
            </a:r>
            <a:br>
              <a:rPr lang="de-DE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100" b="1" dirty="0" smtClean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LIONS-Gemeinschaftsraum Kinder	 </a:t>
            </a:r>
            <a:r>
              <a:rPr lang="de-DE" sz="1100" b="1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50.000 Euro</a:t>
            </a:r>
            <a:br>
              <a:rPr lang="de-DE" sz="1100" b="1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1100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Außenanlagen			 25.000 Euro</a:t>
            </a:r>
          </a:p>
          <a:p>
            <a:pPr lvl="1">
              <a:lnSpc>
                <a:spcPct val="107000"/>
              </a:lnSpc>
              <a:spcAft>
                <a:spcPts val="600"/>
              </a:spcAft>
            </a:pPr>
            <a:r>
              <a:rPr lang="de-DE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Summe:			360.000 Euro</a:t>
            </a:r>
            <a:endParaRPr lang="de-DE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80" b="11930"/>
          <a:stretch/>
        </p:blipFill>
        <p:spPr>
          <a:xfrm>
            <a:off x="2828196" y="3037941"/>
            <a:ext cx="3043485" cy="354659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90" b="4476"/>
          <a:stretch/>
        </p:blipFill>
        <p:spPr>
          <a:xfrm>
            <a:off x="5984120" y="2285948"/>
            <a:ext cx="2964458" cy="339675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12"/>
          <a:stretch/>
        </p:blipFill>
        <p:spPr>
          <a:xfrm>
            <a:off x="9117738" y="850186"/>
            <a:ext cx="2943636" cy="355590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96" b="22004"/>
          <a:stretch/>
        </p:blipFill>
        <p:spPr>
          <a:xfrm>
            <a:off x="210401" y="3171503"/>
            <a:ext cx="2527662" cy="302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0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" r="59500" b="29609"/>
          <a:stretch/>
        </p:blipFill>
        <p:spPr>
          <a:xfrm>
            <a:off x="8125127" y="282539"/>
            <a:ext cx="2606230" cy="260963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55CE28D-527C-435F-8B24-4EBD7CCB4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751084" cy="1600200"/>
          </a:xfrm>
        </p:spPr>
        <p:txBody>
          <a:bodyPr/>
          <a:lstStyle/>
          <a:p>
            <a:r>
              <a:rPr lang="de-DE" sz="4800" b="1" dirty="0">
                <a:solidFill>
                  <a:schemeClr val="accent6"/>
                </a:solidFill>
                <a:latin typeface="+mn-lt"/>
              </a:rPr>
              <a:t>Der Förderverein Schutzengel-</a:t>
            </a:r>
            <a:r>
              <a:rPr lang="de-DE" sz="4800" b="1" dirty="0" err="1">
                <a:solidFill>
                  <a:schemeClr val="accent6"/>
                </a:solidFill>
                <a:latin typeface="+mn-lt"/>
              </a:rPr>
              <a:t>Huus</a:t>
            </a:r>
            <a:r>
              <a:rPr lang="de-DE" sz="4800" b="1" dirty="0">
                <a:solidFill>
                  <a:schemeClr val="accent6"/>
                </a:solidFill>
                <a:latin typeface="+mn-lt"/>
              </a:rPr>
              <a:t> e.V.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4844BC3-EC9F-426C-93DE-27DBDB5B0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5900059" cy="4533472"/>
          </a:xfrm>
        </p:spPr>
        <p:txBody>
          <a:bodyPr/>
          <a:lstStyle/>
          <a:p>
            <a:r>
              <a:rPr lang="de-DE" sz="1800" b="1" dirty="0">
                <a:solidFill>
                  <a:srgbClr val="706F6F"/>
                </a:solidFill>
              </a:rPr>
              <a:t>Gründungstag 1. Oktober 2020</a:t>
            </a:r>
          </a:p>
          <a:p>
            <a:r>
              <a:rPr lang="de-DE" sz="1800" dirty="0">
                <a:solidFill>
                  <a:srgbClr val="706F6F"/>
                </a:solidFill>
              </a:rPr>
              <a:t>anerkannt gemeinnützig</a:t>
            </a:r>
          </a:p>
          <a:p>
            <a:r>
              <a:rPr lang="de-DE" sz="1800" b="1" dirty="0">
                <a:solidFill>
                  <a:srgbClr val="706F6F"/>
                </a:solidFill>
              </a:rPr>
              <a:t>Der Vorstand:</a:t>
            </a:r>
            <a:endParaRPr lang="de-DE" b="1" dirty="0">
              <a:solidFill>
                <a:srgbClr val="706F6F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706F6F"/>
                </a:solidFill>
              </a:rPr>
              <a:t>Vorsitzender		Ulf Thiele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706F6F"/>
                </a:solidFill>
              </a:rPr>
              <a:t>Stellv. Vereinsvorsitzender:	Arno </a:t>
            </a:r>
            <a:r>
              <a:rPr lang="de-DE" dirty="0" err="1">
                <a:solidFill>
                  <a:srgbClr val="706F6F"/>
                </a:solidFill>
              </a:rPr>
              <a:t>Heddens</a:t>
            </a:r>
            <a:endParaRPr lang="de-DE" dirty="0">
              <a:solidFill>
                <a:srgbClr val="706F6F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706F6F"/>
                </a:solidFill>
              </a:rPr>
              <a:t>Schatzmeister		Boris Lotz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706F6F"/>
                </a:solidFill>
              </a:rPr>
              <a:t>Pflegebeauftragter	Frank </a:t>
            </a:r>
            <a:r>
              <a:rPr lang="de-DE" dirty="0" err="1">
                <a:solidFill>
                  <a:srgbClr val="706F6F"/>
                </a:solidFill>
              </a:rPr>
              <a:t>Schüür</a:t>
            </a:r>
            <a:endParaRPr lang="de-DE" dirty="0">
              <a:solidFill>
                <a:srgbClr val="706F6F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706F6F"/>
                </a:solidFill>
              </a:rPr>
              <a:t>Protokollführerin		Simone Schonvogel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706F6F"/>
                </a:solidFill>
              </a:rPr>
              <a:t>Beisitzer		Bernhard </a:t>
            </a:r>
            <a:r>
              <a:rPr lang="de-DE" dirty="0" err="1">
                <a:solidFill>
                  <a:srgbClr val="706F6F"/>
                </a:solidFill>
              </a:rPr>
              <a:t>Bramlage</a:t>
            </a:r>
            <a:r>
              <a:rPr lang="de-DE" dirty="0">
                <a:solidFill>
                  <a:srgbClr val="706F6F"/>
                </a:solidFill>
              </a:rPr>
              <a:t/>
            </a:r>
            <a:br>
              <a:rPr lang="de-DE" dirty="0">
                <a:solidFill>
                  <a:srgbClr val="706F6F"/>
                </a:solidFill>
              </a:rPr>
            </a:br>
            <a:r>
              <a:rPr lang="de-DE" dirty="0">
                <a:solidFill>
                  <a:srgbClr val="706F6F"/>
                </a:solidFill>
              </a:rPr>
              <a:t>			Marcus Schumacher</a:t>
            </a:r>
            <a:br>
              <a:rPr lang="de-DE" dirty="0">
                <a:solidFill>
                  <a:srgbClr val="706F6F"/>
                </a:solidFill>
              </a:rPr>
            </a:br>
            <a:r>
              <a:rPr lang="de-DE" dirty="0">
                <a:solidFill>
                  <a:srgbClr val="706F6F"/>
                </a:solidFill>
              </a:rPr>
              <a:t>			Sandra Groth</a:t>
            </a:r>
            <a:endParaRPr lang="de-DE" dirty="0"/>
          </a:p>
          <a:p>
            <a:r>
              <a:rPr lang="de-DE" b="1" dirty="0">
                <a:solidFill>
                  <a:srgbClr val="706F6F"/>
                </a:solidFill>
              </a:rPr>
              <a:t>§ 2 Zweck, Aufgabe und Gemeinnützigkeit des Vereins  </a:t>
            </a:r>
            <a:br>
              <a:rPr lang="de-DE" b="1" dirty="0">
                <a:solidFill>
                  <a:srgbClr val="706F6F"/>
                </a:solidFill>
              </a:rPr>
            </a:br>
            <a:r>
              <a:rPr lang="de-DE" dirty="0">
                <a:solidFill>
                  <a:srgbClr val="706F6F"/>
                </a:solidFill>
              </a:rPr>
              <a:t>… Der Förderverein unterstützt das Schutzengel-</a:t>
            </a:r>
            <a:r>
              <a:rPr lang="de-DE" dirty="0" err="1">
                <a:solidFill>
                  <a:srgbClr val="706F6F"/>
                </a:solidFill>
              </a:rPr>
              <a:t>Huus</a:t>
            </a:r>
            <a:r>
              <a:rPr lang="de-DE" dirty="0">
                <a:solidFill>
                  <a:srgbClr val="706F6F"/>
                </a:solidFill>
              </a:rPr>
              <a:t> Michael als einen unselbstständigen Teil der Diakoniestation </a:t>
            </a:r>
            <a:r>
              <a:rPr lang="de-DE" dirty="0" err="1">
                <a:solidFill>
                  <a:srgbClr val="706F6F"/>
                </a:solidFill>
              </a:rPr>
              <a:t>Hesel-Jümme-Uplengen</a:t>
            </a:r>
            <a:r>
              <a:rPr lang="de-DE" dirty="0">
                <a:solidFill>
                  <a:srgbClr val="706F6F"/>
                </a:solidFill>
              </a:rPr>
              <a:t> gGmbH ideell und materiell durch die Beschaffung von Mitteln. …</a:t>
            </a:r>
            <a:br>
              <a:rPr lang="de-DE" dirty="0">
                <a:solidFill>
                  <a:srgbClr val="706F6F"/>
                </a:solidFill>
              </a:rPr>
            </a:br>
            <a:r>
              <a:rPr lang="de-DE" dirty="0">
                <a:solidFill>
                  <a:srgbClr val="706F6F"/>
                </a:solidFill>
              </a:rPr>
              <a:t>(Auszug aus der Satzung des Fördervereines)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dirty="0">
              <a:solidFill>
                <a:srgbClr val="706F6F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35DCEAC-2961-4909-99DA-84C2154093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759" y="3044350"/>
            <a:ext cx="4925583" cy="27162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1986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71FB1A61-7EFD-47D8-B3AC-5361E7CCA55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2616">
            <a:off x="8306024" y="1263766"/>
            <a:ext cx="2035670" cy="4104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BC1005D-C433-4B5E-9AC2-42FB98ADD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914361" cy="1600200"/>
          </a:xfrm>
        </p:spPr>
        <p:txBody>
          <a:bodyPr/>
          <a:lstStyle/>
          <a:p>
            <a:r>
              <a:rPr lang="de-DE" sz="4800" dirty="0">
                <a:solidFill>
                  <a:srgbClr val="3FA535"/>
                </a:solidFill>
                <a:latin typeface="+mn-lt"/>
              </a:rPr>
              <a:t>UNTERSTÜTZUNG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63EC28-0D41-4961-9F1A-B6F395049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  <a:p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Förderverein „Schutzengel-</a:t>
            </a:r>
            <a:r>
              <a:rPr lang="de-DE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Huus</a:t>
            </a:r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e.V.“</a:t>
            </a: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5A3A3EE-8A56-4190-9035-7CF8E6B1B35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3539">
            <a:off x="6665066" y="1376579"/>
            <a:ext cx="2035670" cy="4104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9372ECD-914A-41FC-AA0E-63CD220FE16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3539">
            <a:off x="7391624" y="2142275"/>
            <a:ext cx="2035670" cy="4104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515A1DC-C376-4737-A19C-46DE909023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9" t="33290" r="27785" b="37675"/>
          <a:stretch/>
        </p:blipFill>
        <p:spPr>
          <a:xfrm>
            <a:off x="575900" y="3316186"/>
            <a:ext cx="5050466" cy="19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4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87F2BC-8E8C-4263-85A5-E6AD90042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56" y="739735"/>
            <a:ext cx="4451402" cy="1322376"/>
          </a:xfrm>
        </p:spPr>
        <p:txBody>
          <a:bodyPr/>
          <a:lstStyle/>
          <a:p>
            <a:pPr algn="ctr"/>
            <a:r>
              <a:rPr lang="de-DE" sz="3600" b="1" dirty="0">
                <a:solidFill>
                  <a:srgbClr val="3FA535"/>
                </a:solidFill>
              </a:rPr>
              <a:t>Sehr geehrte Damen und Herren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E7423B-48C5-41A2-A820-6F03D876D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305" y="1059852"/>
            <a:ext cx="6683339" cy="5582899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>
                <a:solidFill>
                  <a:srgbClr val="4D4D4D"/>
                </a:solidFill>
              </a:rPr>
              <a:t>Wir freuen uns über: </a:t>
            </a:r>
          </a:p>
          <a:p>
            <a:pPr marL="0" indent="0">
              <a:buNone/>
            </a:pPr>
            <a:endParaRPr lang="de-DE" sz="2400" dirty="0">
              <a:solidFill>
                <a:srgbClr val="4D4D4D"/>
              </a:solidFill>
            </a:endParaRPr>
          </a:p>
          <a:p>
            <a:r>
              <a:rPr lang="de-DE" sz="2400" dirty="0">
                <a:solidFill>
                  <a:srgbClr val="4D4D4D"/>
                </a:solidFill>
              </a:rPr>
              <a:t>eine Spende für unser Schutzengel-</a:t>
            </a:r>
            <a:r>
              <a:rPr lang="de-DE" sz="2400" dirty="0" err="1">
                <a:solidFill>
                  <a:srgbClr val="4D4D4D"/>
                </a:solidFill>
              </a:rPr>
              <a:t>Huus</a:t>
            </a:r>
            <a:endParaRPr lang="de-DE" sz="2400" dirty="0">
              <a:solidFill>
                <a:srgbClr val="4D4D4D"/>
              </a:solidFill>
            </a:endParaRPr>
          </a:p>
          <a:p>
            <a:r>
              <a:rPr lang="de-DE" sz="2400" dirty="0">
                <a:solidFill>
                  <a:srgbClr val="4D4D4D"/>
                </a:solidFill>
              </a:rPr>
              <a:t>Ihre Mitgliedschaft im Förderverein</a:t>
            </a:r>
          </a:p>
          <a:p>
            <a:pPr marL="0" indent="0">
              <a:buNone/>
            </a:pPr>
            <a:endParaRPr lang="de-DE" sz="2400" dirty="0">
              <a:solidFill>
                <a:srgbClr val="4D4D4D"/>
              </a:solidFill>
            </a:endParaRPr>
          </a:p>
          <a:p>
            <a:pPr marL="0" indent="0">
              <a:buNone/>
            </a:pPr>
            <a:r>
              <a:rPr lang="de-DE" sz="2400" dirty="0">
                <a:solidFill>
                  <a:srgbClr val="4D4D4D"/>
                </a:solidFill>
              </a:rPr>
              <a:t>Unser </a:t>
            </a:r>
            <a:r>
              <a:rPr lang="de-DE" sz="2400" b="1" dirty="0">
                <a:solidFill>
                  <a:srgbClr val="4D4D4D"/>
                </a:solidFill>
              </a:rPr>
              <a:t>Spendenkonto</a:t>
            </a:r>
            <a:r>
              <a:rPr lang="de-DE" sz="2400" dirty="0">
                <a:solidFill>
                  <a:srgbClr val="4D4D4D"/>
                </a:solidFill>
              </a:rPr>
              <a:t> lautet:</a:t>
            </a:r>
            <a:br>
              <a:rPr lang="de-DE" sz="2400" dirty="0">
                <a:solidFill>
                  <a:srgbClr val="4D4D4D"/>
                </a:solidFill>
              </a:rPr>
            </a:br>
            <a:r>
              <a:rPr lang="de-DE" sz="2400" dirty="0">
                <a:solidFill>
                  <a:srgbClr val="4D4D4D"/>
                </a:solidFill>
              </a:rPr>
              <a:t>Förderverein Schutzengel-</a:t>
            </a:r>
            <a:r>
              <a:rPr lang="de-DE" sz="2400" dirty="0" err="1">
                <a:solidFill>
                  <a:srgbClr val="4D4D4D"/>
                </a:solidFill>
              </a:rPr>
              <a:t>Huus</a:t>
            </a:r>
            <a:r>
              <a:rPr lang="de-DE" sz="2400" dirty="0">
                <a:solidFill>
                  <a:srgbClr val="4D4D4D"/>
                </a:solidFill>
              </a:rPr>
              <a:t> e.V.</a:t>
            </a:r>
            <a:br>
              <a:rPr lang="de-DE" sz="2400" dirty="0">
                <a:solidFill>
                  <a:srgbClr val="4D4D4D"/>
                </a:solidFill>
              </a:rPr>
            </a:br>
            <a:r>
              <a:rPr lang="de-DE" sz="2400" dirty="0">
                <a:solidFill>
                  <a:srgbClr val="4D4D4D"/>
                </a:solidFill>
              </a:rPr>
              <a:t>DE72 2856 2297 0115 2408 00</a:t>
            </a:r>
            <a:br>
              <a:rPr lang="de-DE" sz="2400" dirty="0">
                <a:solidFill>
                  <a:srgbClr val="4D4D4D"/>
                </a:solidFill>
              </a:rPr>
            </a:br>
            <a:r>
              <a:rPr lang="de-DE" sz="2400" dirty="0">
                <a:solidFill>
                  <a:srgbClr val="4D4D4D"/>
                </a:solidFill>
              </a:rPr>
              <a:t>BIC: GENODEF1UPL</a:t>
            </a:r>
            <a:br>
              <a:rPr lang="de-DE" sz="2400" dirty="0">
                <a:solidFill>
                  <a:srgbClr val="4D4D4D"/>
                </a:solidFill>
              </a:rPr>
            </a:br>
            <a:r>
              <a:rPr lang="de-DE" sz="2400" dirty="0">
                <a:solidFill>
                  <a:srgbClr val="4D4D4D"/>
                </a:solidFill>
              </a:rPr>
              <a:t>Betreff: Schutzengel-</a:t>
            </a:r>
            <a:r>
              <a:rPr lang="de-DE" sz="2400" dirty="0" err="1">
                <a:solidFill>
                  <a:srgbClr val="4D4D4D"/>
                </a:solidFill>
              </a:rPr>
              <a:t>Huus</a:t>
            </a:r>
            <a:endParaRPr lang="de-DE" sz="2400" dirty="0">
              <a:solidFill>
                <a:srgbClr val="4D4D4D"/>
              </a:solidFill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DD7A237-1CBA-412B-ADC9-549751721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6855" y="2547987"/>
            <a:ext cx="4602822" cy="237846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sz="3200" dirty="0">
                <a:solidFill>
                  <a:srgbClr val="4D4D4D"/>
                </a:solidFill>
              </a:rPr>
              <a:t>Wir bitten Sie um</a:t>
            </a:r>
            <a:br>
              <a:rPr lang="de-DE" sz="3200" dirty="0">
                <a:solidFill>
                  <a:srgbClr val="4D4D4D"/>
                </a:solidFill>
              </a:rPr>
            </a:br>
            <a:r>
              <a:rPr lang="de-DE" sz="3200" b="1" dirty="0">
                <a:solidFill>
                  <a:srgbClr val="4D4D4D"/>
                </a:solidFill>
              </a:rPr>
              <a:t>Ihre Unterstützung</a:t>
            </a:r>
          </a:p>
          <a:p>
            <a:pPr algn="ctr">
              <a:lnSpc>
                <a:spcPct val="100000"/>
              </a:lnSpc>
            </a:pPr>
            <a:r>
              <a:rPr lang="de-DE" sz="3200" dirty="0">
                <a:solidFill>
                  <a:srgbClr val="4D4D4D"/>
                </a:solidFill>
              </a:rPr>
              <a:t>für das</a:t>
            </a:r>
            <a:br>
              <a:rPr lang="de-DE" sz="3200" dirty="0">
                <a:solidFill>
                  <a:srgbClr val="4D4D4D"/>
                </a:solidFill>
              </a:rPr>
            </a:br>
            <a:r>
              <a:rPr lang="de-DE" sz="3200" dirty="0">
                <a:solidFill>
                  <a:srgbClr val="4D4D4D"/>
                </a:solidFill>
              </a:rPr>
              <a:t>Schutzengel-</a:t>
            </a:r>
            <a:r>
              <a:rPr lang="de-DE" sz="3200" dirty="0" err="1">
                <a:solidFill>
                  <a:srgbClr val="4D4D4D"/>
                </a:solidFill>
              </a:rPr>
              <a:t>Huus</a:t>
            </a:r>
            <a:r>
              <a:rPr lang="de-DE" sz="3200" dirty="0">
                <a:solidFill>
                  <a:srgbClr val="4D4D4D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138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9841B274-610B-4E12-957A-CFD419C96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628900"/>
            <a:ext cx="6921979" cy="1600200"/>
          </a:xfrm>
        </p:spPr>
        <p:txBody>
          <a:bodyPr/>
          <a:lstStyle/>
          <a:p>
            <a:pPr algn="ctr"/>
            <a:r>
              <a:rPr lang="de-DE" sz="6000" b="1" dirty="0">
                <a:solidFill>
                  <a:schemeClr val="bg1"/>
                </a:solidFill>
              </a:rPr>
              <a:t>Vielen Dank für Ihre Aufmerksamkeit!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569AE6D-6A9D-4548-ADEA-27D825EFC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5247408"/>
            <a:ext cx="3932237" cy="351638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>
                <a:solidFill>
                  <a:schemeClr val="bg1"/>
                </a:solidFill>
              </a:rPr>
              <a:t>Schutzengel-</a:t>
            </a:r>
            <a:r>
              <a:rPr lang="de-DE" dirty="0" err="1">
                <a:solidFill>
                  <a:schemeClr val="bg1"/>
                </a:solidFill>
              </a:rPr>
              <a:t>Huus</a:t>
            </a:r>
            <a:r>
              <a:rPr lang="de-DE" dirty="0">
                <a:solidFill>
                  <a:schemeClr val="bg1"/>
                </a:solidFill>
              </a:rPr>
              <a:t> Michael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 err="1">
                <a:solidFill>
                  <a:schemeClr val="bg1"/>
                </a:solidFill>
              </a:rPr>
              <a:t>Amke</a:t>
            </a:r>
            <a:r>
              <a:rPr lang="de-DE" dirty="0">
                <a:solidFill>
                  <a:schemeClr val="bg1"/>
                </a:solidFill>
              </a:rPr>
              <a:t> von Lengen Straße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>
                <a:solidFill>
                  <a:schemeClr val="bg1"/>
                </a:solidFill>
              </a:rPr>
              <a:t>26670 Uplengen - Remels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>
                <a:solidFill>
                  <a:schemeClr val="bg1"/>
                </a:solidFill>
              </a:rPr>
              <a:t>Sandra Groth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>
                <a:solidFill>
                  <a:schemeClr val="bg1"/>
                </a:solidFill>
              </a:rPr>
              <a:t>Tel. 04956-92825-113</a:t>
            </a:r>
          </a:p>
          <a:p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73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5E20801-B266-4ECD-A0C9-2CCAB1D31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7" y="823912"/>
            <a:ext cx="8848725" cy="5210175"/>
          </a:xfrm>
          <a:prstGeom prst="rect">
            <a:avLst/>
          </a:prstGeom>
        </p:spPr>
      </p:pic>
      <p:sp>
        <p:nvSpPr>
          <p:cNvPr id="3" name="Textplatzhalter 3">
            <a:extLst>
              <a:ext uri="{FF2B5EF4-FFF2-40B4-BE49-F238E27FC236}">
                <a16:creationId xmlns:a16="http://schemas.microsoft.com/office/drawing/2014/main" id="{5B2A1429-E8E1-42CA-8ABF-6B653A506BCA}"/>
              </a:ext>
            </a:extLst>
          </p:cNvPr>
          <p:cNvSpPr txBox="1">
            <a:spLocks/>
          </p:cNvSpPr>
          <p:nvPr/>
        </p:nvSpPr>
        <p:spPr>
          <a:xfrm rot="19926601">
            <a:off x="7530588" y="2448958"/>
            <a:ext cx="3159750" cy="10967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6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LENA</a:t>
            </a:r>
          </a:p>
        </p:txBody>
      </p:sp>
    </p:spTree>
    <p:extLst>
      <p:ext uri="{BB962C8B-B14F-4D97-AF65-F5344CB8AC3E}">
        <p14:creationId xmlns:p14="http://schemas.microsoft.com/office/powerpoint/2010/main" val="249209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47AC1D4-1758-40B9-95EE-FF1F32BC3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785812"/>
            <a:ext cx="8991600" cy="5286375"/>
          </a:xfrm>
          <a:prstGeom prst="rect">
            <a:avLst/>
          </a:prstGeom>
        </p:spPr>
      </p:pic>
      <p:sp>
        <p:nvSpPr>
          <p:cNvPr id="3" name="Textplatzhalter 3">
            <a:extLst>
              <a:ext uri="{FF2B5EF4-FFF2-40B4-BE49-F238E27FC236}">
                <a16:creationId xmlns:a16="http://schemas.microsoft.com/office/drawing/2014/main" id="{5B2A1429-E8E1-42CA-8ABF-6B653A506BCA}"/>
              </a:ext>
            </a:extLst>
          </p:cNvPr>
          <p:cNvSpPr txBox="1">
            <a:spLocks/>
          </p:cNvSpPr>
          <p:nvPr/>
        </p:nvSpPr>
        <p:spPr>
          <a:xfrm rot="19926601">
            <a:off x="7280482" y="2412886"/>
            <a:ext cx="3796277" cy="10967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6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JONAS</a:t>
            </a:r>
          </a:p>
        </p:txBody>
      </p:sp>
    </p:spTree>
    <p:extLst>
      <p:ext uri="{BB962C8B-B14F-4D97-AF65-F5344CB8AC3E}">
        <p14:creationId xmlns:p14="http://schemas.microsoft.com/office/powerpoint/2010/main" val="201849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4E702EC-8472-4F4F-AF2A-08DBE6AA7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833437"/>
            <a:ext cx="8877300" cy="5191125"/>
          </a:xfrm>
          <a:prstGeom prst="rect">
            <a:avLst/>
          </a:prstGeom>
        </p:spPr>
      </p:pic>
      <p:sp>
        <p:nvSpPr>
          <p:cNvPr id="3" name="Textplatzhalter 3">
            <a:extLst>
              <a:ext uri="{FF2B5EF4-FFF2-40B4-BE49-F238E27FC236}">
                <a16:creationId xmlns:a16="http://schemas.microsoft.com/office/drawing/2014/main" id="{5B2A1429-E8E1-42CA-8ABF-6B653A506BCA}"/>
              </a:ext>
            </a:extLst>
          </p:cNvPr>
          <p:cNvSpPr txBox="1">
            <a:spLocks/>
          </p:cNvSpPr>
          <p:nvPr/>
        </p:nvSpPr>
        <p:spPr>
          <a:xfrm rot="19926601">
            <a:off x="7450604" y="2468819"/>
            <a:ext cx="3244665" cy="10967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6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LENA</a:t>
            </a:r>
          </a:p>
        </p:txBody>
      </p:sp>
    </p:spTree>
    <p:extLst>
      <p:ext uri="{BB962C8B-B14F-4D97-AF65-F5344CB8AC3E}">
        <p14:creationId xmlns:p14="http://schemas.microsoft.com/office/powerpoint/2010/main" val="170193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B74BC76-4698-46FF-962A-86B7AF2AF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512" y="809625"/>
            <a:ext cx="9324975" cy="5238750"/>
          </a:xfrm>
          <a:prstGeom prst="rect">
            <a:avLst/>
          </a:prstGeom>
        </p:spPr>
      </p:pic>
      <p:sp>
        <p:nvSpPr>
          <p:cNvPr id="3" name="Textplatzhalter 3">
            <a:extLst>
              <a:ext uri="{FF2B5EF4-FFF2-40B4-BE49-F238E27FC236}">
                <a16:creationId xmlns:a16="http://schemas.microsoft.com/office/drawing/2014/main" id="{5B2A1429-E8E1-42CA-8ABF-6B653A506BCA}"/>
              </a:ext>
            </a:extLst>
          </p:cNvPr>
          <p:cNvSpPr txBox="1">
            <a:spLocks/>
          </p:cNvSpPr>
          <p:nvPr/>
        </p:nvSpPr>
        <p:spPr>
          <a:xfrm rot="19926601">
            <a:off x="7220919" y="2365539"/>
            <a:ext cx="4094324" cy="10967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6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AMELIE</a:t>
            </a:r>
          </a:p>
        </p:txBody>
      </p:sp>
    </p:spTree>
    <p:extLst>
      <p:ext uri="{BB962C8B-B14F-4D97-AF65-F5344CB8AC3E}">
        <p14:creationId xmlns:p14="http://schemas.microsoft.com/office/powerpoint/2010/main" val="282899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BA1C701-7935-4A46-8E37-CE67CC37D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771525"/>
            <a:ext cx="8953500" cy="5314950"/>
          </a:xfrm>
          <a:prstGeom prst="rect">
            <a:avLst/>
          </a:prstGeom>
        </p:spPr>
      </p:pic>
      <p:sp>
        <p:nvSpPr>
          <p:cNvPr id="3" name="Textplatzhalter 3">
            <a:extLst>
              <a:ext uri="{FF2B5EF4-FFF2-40B4-BE49-F238E27FC236}">
                <a16:creationId xmlns:a16="http://schemas.microsoft.com/office/drawing/2014/main" id="{5B2A1429-E8E1-42CA-8ABF-6B653A506BCA}"/>
              </a:ext>
            </a:extLst>
          </p:cNvPr>
          <p:cNvSpPr txBox="1">
            <a:spLocks/>
          </p:cNvSpPr>
          <p:nvPr/>
        </p:nvSpPr>
        <p:spPr>
          <a:xfrm rot="19926601">
            <a:off x="6968038" y="2263357"/>
            <a:ext cx="4986221" cy="10967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6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CAROLINE</a:t>
            </a:r>
          </a:p>
        </p:txBody>
      </p:sp>
    </p:spTree>
    <p:extLst>
      <p:ext uri="{BB962C8B-B14F-4D97-AF65-F5344CB8AC3E}">
        <p14:creationId xmlns:p14="http://schemas.microsoft.com/office/powerpoint/2010/main" val="45966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7B33B04-1E64-424C-8A2D-C551FFDE2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37" y="485775"/>
            <a:ext cx="8924925" cy="5886450"/>
          </a:xfrm>
          <a:prstGeom prst="rect">
            <a:avLst/>
          </a:prstGeom>
        </p:spPr>
      </p:pic>
      <p:sp>
        <p:nvSpPr>
          <p:cNvPr id="3" name="Textplatzhalter 3">
            <a:extLst>
              <a:ext uri="{FF2B5EF4-FFF2-40B4-BE49-F238E27FC236}">
                <a16:creationId xmlns:a16="http://schemas.microsoft.com/office/drawing/2014/main" id="{5B2A1429-E8E1-42CA-8ABF-6B653A506BCA}"/>
              </a:ext>
            </a:extLst>
          </p:cNvPr>
          <p:cNvSpPr txBox="1">
            <a:spLocks/>
          </p:cNvSpPr>
          <p:nvPr/>
        </p:nvSpPr>
        <p:spPr>
          <a:xfrm rot="19926601">
            <a:off x="7247713" y="2309899"/>
            <a:ext cx="4558936" cy="23369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6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SYLVIA &amp;</a:t>
            </a:r>
          </a:p>
          <a:p>
            <a:pPr marL="0" indent="0" algn="ctr">
              <a:buNone/>
            </a:pPr>
            <a:r>
              <a:rPr lang="de-DE" sz="6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SIGRID</a:t>
            </a:r>
          </a:p>
        </p:txBody>
      </p:sp>
    </p:spTree>
    <p:extLst>
      <p:ext uri="{BB962C8B-B14F-4D97-AF65-F5344CB8AC3E}">
        <p14:creationId xmlns:p14="http://schemas.microsoft.com/office/powerpoint/2010/main" val="44882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9338EBC-6F87-4F4E-B45D-101669FA3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87" y="719137"/>
            <a:ext cx="8810625" cy="5419725"/>
          </a:xfrm>
          <a:prstGeom prst="rect">
            <a:avLst/>
          </a:prstGeom>
        </p:spPr>
      </p:pic>
      <p:sp>
        <p:nvSpPr>
          <p:cNvPr id="3" name="Textplatzhalter 3">
            <a:extLst>
              <a:ext uri="{FF2B5EF4-FFF2-40B4-BE49-F238E27FC236}">
                <a16:creationId xmlns:a16="http://schemas.microsoft.com/office/drawing/2014/main" id="{5B2A1429-E8E1-42CA-8ABF-6B653A506BCA}"/>
              </a:ext>
            </a:extLst>
          </p:cNvPr>
          <p:cNvSpPr txBox="1">
            <a:spLocks/>
          </p:cNvSpPr>
          <p:nvPr/>
        </p:nvSpPr>
        <p:spPr>
          <a:xfrm rot="19926601">
            <a:off x="6968038" y="2068915"/>
            <a:ext cx="4986221" cy="10967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6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Eltern &amp; Geschwister</a:t>
            </a:r>
          </a:p>
        </p:txBody>
      </p:sp>
    </p:spTree>
    <p:extLst>
      <p:ext uri="{BB962C8B-B14F-4D97-AF65-F5344CB8AC3E}">
        <p14:creationId xmlns:p14="http://schemas.microsoft.com/office/powerpoint/2010/main" val="225740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830</Words>
  <Application>Microsoft Office PowerPoint</Application>
  <PresentationFormat>Breitbild</PresentationFormat>
  <Paragraphs>142</Paragraphs>
  <Slides>26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Symbol</vt:lpstr>
      <vt:lpstr>Times New Roman</vt:lpstr>
      <vt:lpstr>Office</vt:lpstr>
      <vt:lpstr>Benutzerdefiniertes Design</vt:lpstr>
      <vt:lpstr>Schutzengel-Huus Michael</vt:lpstr>
      <vt:lpstr>Worum geht es?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Unser Einzugsgebiet: Der Nordwesten Niedersachsens</vt:lpstr>
      <vt:lpstr>Was haben wir vor?</vt:lpstr>
      <vt:lpstr>PowerPoint-Präsentation</vt:lpstr>
      <vt:lpstr>UNSERE ZIELE</vt:lpstr>
      <vt:lpstr>UNSERE ZIELE</vt:lpstr>
      <vt:lpstr>DIE KINDER</vt:lpstr>
      <vt:lpstr>DIE ZIMMER</vt:lpstr>
      <vt:lpstr>DIE ANGEHÖRIGEN</vt:lpstr>
      <vt:lpstr>UNSER TEAM</vt:lpstr>
      <vt:lpstr>LEISTUNGSTYPEN</vt:lpstr>
      <vt:lpstr>PowerPoint-Präsentation</vt:lpstr>
      <vt:lpstr>PowerPoint-Präsentation</vt:lpstr>
      <vt:lpstr>PowerPoint-Präsentation</vt:lpstr>
      <vt:lpstr>Der Förderverein Schutzengel-Huus e.V.</vt:lpstr>
      <vt:lpstr>UNTERSTÜTZUNG</vt:lpstr>
      <vt:lpstr>Sehr geehrte Damen und Herren</vt:lpstr>
      <vt:lpstr>Vielen Dank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Britta Klüver</dc:creator>
  <cp:lastModifiedBy>Thiele, Ulf</cp:lastModifiedBy>
  <cp:revision>176</cp:revision>
  <cp:lastPrinted>2020-12-03T08:27:03Z</cp:lastPrinted>
  <dcterms:created xsi:type="dcterms:W3CDTF">2020-09-04T14:14:51Z</dcterms:created>
  <dcterms:modified xsi:type="dcterms:W3CDTF">2021-04-14T21:01:03Z</dcterms:modified>
</cp:coreProperties>
</file>